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351" r:id="rId86"/>
    <p:sldId id="352" r:id="rId87"/>
    <p:sldId id="293" r:id="rId88"/>
    <p:sldId id="297" r:id="rId89"/>
    <p:sldId id="298" r:id="rId90"/>
    <p:sldId id="354" r:id="rId91"/>
    <p:sldId id="355" r:id="rId92"/>
    <p:sldId id="356" r:id="rId93"/>
    <p:sldId id="357" r:id="rId94"/>
    <p:sldId id="358" r:id="rId95"/>
    <p:sldId id="444" r:id="rId96"/>
    <p:sldId id="445" r:id="rId97"/>
    <p:sldId id="446" r:id="rId98"/>
    <p:sldId id="295" r:id="rId99"/>
    <p:sldId id="296" r:id="rId100"/>
    <p:sldId id="353" r:id="rId101"/>
    <p:sldId id="359" r:id="rId102"/>
    <p:sldId id="442" r:id="rId103"/>
    <p:sldId id="360" r:id="rId104"/>
    <p:sldId id="361" r:id="rId105"/>
    <p:sldId id="443" r:id="rId106"/>
    <p:sldId id="362" r:id="rId107"/>
    <p:sldId id="363" r:id="rId108"/>
    <p:sldId id="447" r:id="rId109"/>
    <p:sldId id="448" r:id="rId110"/>
    <p:sldId id="449" r:id="rId111"/>
    <p:sldId id="364" r:id="rId112"/>
    <p:sldId id="451" r:id="rId113"/>
    <p:sldId id="365" r:id="rId114"/>
    <p:sldId id="452" r:id="rId115"/>
    <p:sldId id="453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61953-EA18-270D-B5C2-0AA44922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89"/>
            <a:ext cx="12192000" cy="62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6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b="1"/>
              <a:t>İNDEX</a:t>
            </a:r>
            <a:r>
              <a:rPr lang="az-Latn-AZ" sz="1100"/>
              <a:t> çox vaxt bu belə də yazılır. </a:t>
            </a:r>
          </a:p>
          <a:p>
            <a:endParaRPr lang="az-Latn-AZ" sz="1100"/>
          </a:p>
          <a:p>
            <a:endParaRPr lang="az-Latn-AZ" sz="1100"/>
          </a:p>
          <a:p>
            <a:endParaRPr lang="az-Latn-AZ" sz="1100"/>
          </a:p>
          <a:p>
            <a:pPr>
              <a:lnSpc>
                <a:spcPct val="150000"/>
              </a:lnSpc>
            </a:pPr>
            <a:r>
              <a:rPr lang="az-Latn-AZ" sz="1100"/>
              <a:t>Sağ şəkildəki variantda index-lərə xüsusi ad verirsən (idx_is_active, idx_slug).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Yuxarıki variantda isə Laravel avtomatik index adı yaradır (subscription_plans_is_active_index kimi).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Funksional baxımdan heç bir performans və ya davranış fərqi yoxdur.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Xüsusi ad vermək migrasiya idarəsi və rollback zamanı daha nəzarətlidir.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Avtomatik adlar tez yazmaq üçün rahatdır, amma uzun və dəyişkən olur.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Böyük və planlı layihələrdə ən doğru seçim birinci variantdır (manual index adları).</a:t>
            </a:r>
          </a:p>
          <a:p>
            <a:endParaRPr lang="ru-RU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372F0-4DEE-2999-CD5D-A509F245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6F860-B220-6272-6A22-2ABE8B43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068"/>
            <a:ext cx="1767993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36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Bu migration </a:t>
            </a:r>
            <a:r>
              <a:rPr lang="az-Latn-AZ" sz="1200" b="1"/>
              <a:t>subscription_plans </a:t>
            </a:r>
            <a:r>
              <a:rPr lang="az-Latn-AZ" sz="1200"/>
              <a:t>cədvəlini yaradaraq sistemdə mövcud olacaq </a:t>
            </a:r>
            <a:r>
              <a:rPr lang="az-Latn-AZ" sz="1200" i="1"/>
              <a:t>abunə paketlərini idarə etmək </a:t>
            </a:r>
            <a:r>
              <a:rPr lang="az-Latn-AZ" sz="1200"/>
              <a:t>üçün nəzərdə tutulub.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</a:t>
            </a:r>
            <a:r>
              <a:rPr lang="en-US" sz="1200"/>
              <a:t> - Planın adıdır (məsələn: Basic, Pro, Business).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slug (unique)</a:t>
            </a:r>
            <a:r>
              <a:rPr lang="az-Latn-AZ" sz="1200"/>
              <a:t> - Planın sistemdə tanınan unikal açarıdır (məsələn: business_monthly).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Harada istifadə olunur: </a:t>
            </a:r>
            <a:r>
              <a:rPr lang="en-US" sz="1200" b="1"/>
              <a:t>if ($plan-&gt;slug === 'business_monthly’)</a:t>
            </a:r>
            <a:endParaRPr lang="az-Latn-AZ" sz="12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description</a:t>
            </a:r>
            <a:r>
              <a:rPr lang="az-Latn-AZ" sz="1200"/>
              <a:t> - Planın geniş izahıdır. Bəzi planlar sadə ola bilər, açıqlamaya ehtiyac olmaz. Bunun üçündə nullable qeyd edilibdir.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price (decimal 10,2) </a:t>
            </a:r>
            <a:r>
              <a:rPr lang="az-Latn-AZ" sz="1200"/>
              <a:t>- Planın ödəniş məbləği.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Niyə decimal: Pul hesablamaları üçün float təhlükəlidir → precision problemi yaradır.</a:t>
            </a:r>
            <a:br>
              <a:rPr lang="az-Latn-AZ" sz="1200"/>
            </a:b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/>
              <a:t>decimal</a:t>
            </a:r>
            <a:r>
              <a:rPr lang="az-Latn-AZ" sz="1200"/>
              <a:t> və </a:t>
            </a:r>
            <a:r>
              <a:rPr lang="az-Latn-AZ" sz="1200" b="1"/>
              <a:t>float</a:t>
            </a:r>
            <a:r>
              <a:rPr lang="az-Latn-AZ" sz="1200"/>
              <a:t> tam fərqli şeylərdir. Float ədədlərini, kompüter təxmini yadda saxlayır, ona görədə pul ilə əlaqəli hesablamalarda səhvlər yaranır. Bu səhvə precision problemi deyilir — yəni rəqəm dəqiq deyil, yuvarlaqlaşdırma xətası var: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/>
              <a:t>Decimal isə pulu dəqiq saxlayır: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Buradakı 10 — ədədin ümumi maksimum rəqəm sayını göstərir (vergül daxil olmaqla), yəni bu sahə maksimum 99999999.99 kimi bir dəyər saxlaya bilər.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76A0-8061-BE24-E5D5-87334744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7" y="4532715"/>
            <a:ext cx="2474297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9A17-DC1D-A386-6DEA-773C9684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601BF-930A-CB93-219D-9E5DDC4C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7" y="3811659"/>
            <a:ext cx="278916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7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currency (3, default 'USD') </a:t>
            </a:r>
            <a:r>
              <a:rPr lang="az-Latn-AZ" sz="1200"/>
              <a:t>— planın valyuta kodunu saxlayır (ISO 4217, məsələn USD, EUR, AZN) və əgər göstərilməzsə, avtomatik USD qəbul olunur.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Buradakı 3 — valyuta kodunun maksimum 3 simvol uzunluqda olacağını göstərir.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duration_days (default 30) </a:t>
            </a:r>
            <a:r>
              <a:rPr lang="en-US" sz="1200"/>
              <a:t>- Abunəliyin neçə gün aktiv olacağını göstərir.</a:t>
            </a:r>
            <a:r>
              <a:rPr lang="az-Latn-AZ" sz="1200"/>
              <a:t> Niyə vacibdir: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Abunəliyin bitmə tarixini hesablamaq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Reminder email-lər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Business account deaktivasiya logic-i üçün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max_listings (nullable, NULL = unlimited)</a:t>
            </a:r>
            <a:r>
              <a:rPr lang="az-Latn-AZ" sz="1200" b="1">
                <a:solidFill>
                  <a:srgbClr val="FF0000"/>
                </a:solidFill>
              </a:rPr>
              <a:t> </a:t>
            </a:r>
            <a:r>
              <a:rPr lang="az-Latn-AZ" sz="1200"/>
              <a:t>- </a:t>
            </a:r>
            <a:r>
              <a:rPr lang="en-US" sz="1200"/>
              <a:t>İstifadəçinin yerləşdirə biləcəyi maksimum məhsul sayı.</a:t>
            </a: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nullable</a:t>
            </a:r>
            <a:r>
              <a:rPr lang="az-Latn-AZ" sz="1200"/>
              <a:t> o deməkdir ki, bu sütun boş qala bilər və mütləq dəyər yazılması tələb olunmur.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 = unlimited </a:t>
            </a:r>
            <a:r>
              <a:rPr lang="az-Latn-AZ" sz="1200"/>
              <a:t>isə bildirir ki, əgər dəyər NULL-dırsa, istifadəçi üçün məhsul yerləşdirmə limiti yoxdur.</a:t>
            </a:r>
          </a:p>
          <a:p>
            <a:endParaRPr lang="az-Latn-AZ" sz="1200"/>
          </a:p>
          <a:p>
            <a:pPr>
              <a:lnSpc>
                <a:spcPct val="150000"/>
              </a:lnSpc>
            </a:pPr>
            <a:r>
              <a:rPr lang="az-Latn-AZ" sz="1200" b="1"/>
              <a:t>Harada istifadə olunur</a:t>
            </a:r>
            <a:r>
              <a:rPr lang="az-Latn-AZ" sz="120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Məhsul əlavə edilərkən sistem yoxlayır ki, istifadəçinin abunə planında icazə verilən maksimum məhsul sayı dolubmu, əgər dolubsa əlavə etməyə icazə vermir.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Həmçinin gün ərzində və ya ümumi olaraq yerləşdirilən məhsulların sayı bu limitlə müqayisə olunur ki, plan qaydaları pozulmasın.</a:t>
            </a: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A6DA9-C8E0-99F4-85CB-6938AD0F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3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features (JSON, nullable) </a:t>
            </a:r>
            <a:r>
              <a:rPr lang="az-Latn-AZ" sz="1400"/>
              <a:t>— abunə planına aid əlavə imkanları çevik formada saxlamaq üçün istifadə olunan sahədir.</a:t>
            </a:r>
          </a:p>
          <a:p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JSON seçilir ki, yeni xüsusiyyətlər əlavə edərkən yeni sütun yaratmağa ehtiyac qalmasın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nullable isə o deməkdir ki, bəzi planlarda əlavə feature olmaya bilər və sahə boş qala bilər.</a:t>
            </a:r>
          </a:p>
          <a:p>
            <a:endParaRPr lang="az-Latn-AZ" sz="1400"/>
          </a:p>
          <a:p>
            <a:r>
              <a:rPr lang="az-Latn-AZ" sz="1400"/>
              <a:t>Məsələn, admin paneldə: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Admin </a:t>
            </a:r>
            <a:r>
              <a:rPr lang="az-Latn-AZ" sz="1400" b="1"/>
              <a:t>input / checkbox / select </a:t>
            </a:r>
            <a:r>
              <a:rPr lang="az-Latn-AZ" sz="1400"/>
              <a:t>ilə plan üçün xüsusiyyətləri seçir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seçimlər JSON kimi </a:t>
            </a:r>
            <a:r>
              <a:rPr lang="az-Latn-AZ" sz="1400" b="1"/>
              <a:t>features</a:t>
            </a:r>
            <a:r>
              <a:rPr lang="az-Latn-AZ" sz="1400"/>
              <a:t> sütununda saxlanılır</a:t>
            </a:r>
          </a:p>
          <a:p>
            <a:endParaRPr lang="az-Latn-AZ" sz="1400"/>
          </a:p>
          <a:p>
            <a:r>
              <a:rPr lang="en-US" sz="1400"/>
              <a:t>Məsələn admin panel formu</a:t>
            </a:r>
            <a:r>
              <a:rPr lang="az-Latn-AZ" sz="1400"/>
              <a:t>nda bu cür seçilirsə əgər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/>
              <a:t>☑</a:t>
            </a:r>
            <a:r>
              <a:rPr lang="en-US" sz="1400"/>
              <a:t> Priority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☑ Analytics access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Featured listings: 5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DB-də bu belə saxlanır: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29ACF-E5D9-006A-EDEF-54554A9B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" y="4725325"/>
            <a:ext cx="204995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2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Sonra sistem hər yerdə bu JSON-a baxaraq qərar verir: Səhifə göstərilsinmi?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Düymə görünsünmü?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Modal açılsınmı, funksiya işləsinmi?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Xülasə</a:t>
            </a:r>
            <a:r>
              <a:rPr lang="az-Latn-AZ" sz="1400"/>
              <a:t>: Admin JSON-u doldurur, sistem isə həmin JSON-a baxaraq istifadəçiyə hansı imkanların açıq olacağını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yanaşma enterprise SaaS sistemlərdə standartdır. </a:t>
            </a:r>
            <a:r>
              <a:rPr lang="az-Latn-AZ" sz="1400"/>
              <a:t> </a:t>
            </a:r>
            <a:endParaRPr lang="az-Latn-AZ" sz="1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Enterprise SaaS </a:t>
            </a:r>
            <a:r>
              <a:rPr lang="en-US" sz="1400"/>
              <a:t>— böyük miqyaslı bizneslər üçün hazırlanmış, abunə əsaslı, çevik və genişləndirilə bilən bulud proqram təminatıdır.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9FE9E-9D41-DC51-0971-0B676BB7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12"/>
            <a:ext cx="4014403" cy="941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D108-4261-A3AB-EA84-B1438F14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402"/>
            <a:ext cx="4335724" cy="94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FA96E-7729-BD07-B567-E49544A47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2592"/>
            <a:ext cx="4604986" cy="8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5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is_active </a:t>
            </a:r>
            <a:r>
              <a:rPr lang="az-Latn-AZ" sz="1400" b="1"/>
              <a:t>- subscription_plans </a:t>
            </a:r>
            <a:r>
              <a:rPr lang="az-Latn-AZ" sz="1400"/>
              <a:t>cədvəlində bir neçə fərqli plan olur və </a:t>
            </a:r>
            <a:r>
              <a:rPr lang="az-Latn-AZ" sz="1400" b="1"/>
              <a:t>is_active </a:t>
            </a:r>
            <a:r>
              <a:rPr lang="az-Latn-AZ" sz="1400"/>
              <a:t>sahəsi hansı planların istifadəçilərə göstəriləcəyini və seçilə biləcəyini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sort_order </a:t>
            </a:r>
            <a:r>
              <a:rPr lang="en-US" sz="1400"/>
              <a:t>- Planların frontend-də hansı sırada göstəriləcəyini müəyyən edir.</a:t>
            </a:r>
            <a:br>
              <a:rPr lang="az-Latn-AZ" sz="1400"/>
            </a:br>
            <a:endParaRPr lang="az-Latn-AZ" sz="1400"/>
          </a:p>
          <a:p>
            <a:r>
              <a:rPr lang="az-Latn-AZ" sz="1400"/>
              <a:t>Sıralamanı id-yə güvənərək etmək düzgün deyil çünki biznes logic pozula bilər.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9909C-9860-A3FD-4AA6-1DCE4B6B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29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user_subscriptions </a:t>
            </a:r>
            <a:r>
              <a:rPr lang="az-Latn-AZ"/>
              <a:t>cədvəli istifadəçilərin hansı abunə planına, nə vaxtdan nə vaxta qədər sahib olduğunu və hazırda aktiv olub-olmadığını izləmək üçün istifadə olunur.</a:t>
            </a:r>
            <a:br>
              <a:rPr lang="az-Latn-AZ"/>
            </a:br>
            <a:endParaRPr lang="az-Latn-AZ"/>
          </a:p>
          <a:p>
            <a:r>
              <a:rPr lang="az-Latn-AZ"/>
              <a:t>O, ödəniş, avtomatik yeniləmə, xatırlatma və ləğv kimi bütün abunə həyat dövrünü idarə edən əsas cədvəldir.</a:t>
            </a:r>
          </a:p>
          <a:p>
            <a:endParaRPr lang="az-Latn-AZ"/>
          </a:p>
          <a:p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user_id </a:t>
            </a:r>
            <a:r>
              <a:rPr lang="az-Latn-AZ"/>
              <a:t>- </a:t>
            </a:r>
            <a:r>
              <a:rPr lang="en-US"/>
              <a:t>Bu sətir user_subscriptions cədvəlində user_id sütununu users cədvəlindəki id ilə əlaqələndirir.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constrained() </a:t>
            </a:r>
            <a:r>
              <a:rPr lang="en-US"/>
              <a:t>avtomatik olaraq foreign key yaradır və referans etdiyi users.id-yə bağlayır.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onDelete('cascade') </a:t>
            </a:r>
            <a:r>
              <a:rPr lang="en-US"/>
              <a:t>isə göstərir ki, əgər istifadəçi silinərsə, ona bağlı bütün user_subscriptions qeydləri də avtomatik silinəcək.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7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subscription_plan_id  </a:t>
            </a:r>
            <a:r>
              <a:rPr lang="az-Latn-AZ" sz="1400"/>
              <a:t>- Bu sətir user_subscriptions cədvəlində </a:t>
            </a:r>
            <a:r>
              <a:rPr lang="az-Latn-AZ" sz="1400" b="1"/>
              <a:t>subscription_plan_id </a:t>
            </a:r>
            <a:r>
              <a:rPr lang="az-Latn-AZ" sz="1400"/>
              <a:t>sütununu </a:t>
            </a:r>
            <a:r>
              <a:rPr lang="az-Latn-AZ" sz="1400" b="1"/>
              <a:t>subscription_plans </a:t>
            </a:r>
            <a:r>
              <a:rPr lang="az-Latn-AZ" sz="1400"/>
              <a:t>cədvəlindəki </a:t>
            </a:r>
            <a:r>
              <a:rPr lang="az-Latn-AZ" sz="1400" b="1"/>
              <a:t>id</a:t>
            </a:r>
            <a:r>
              <a:rPr lang="az-Latn-AZ" sz="1400"/>
              <a:t> ilə əlaqələndirir.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constrained() </a:t>
            </a:r>
            <a:r>
              <a:rPr lang="az-Latn-AZ" sz="1400"/>
              <a:t>avtomatik olaraq foreign key yaradır və referans etdiyi </a:t>
            </a:r>
            <a:r>
              <a:rPr lang="az-Latn-AZ" sz="1400" b="1"/>
              <a:t>subscription_plans.id</a:t>
            </a:r>
            <a:r>
              <a:rPr lang="az-Latn-AZ" sz="1400"/>
              <a:t>-yə bağlayır.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onDelete('restrict') </a:t>
            </a:r>
            <a:r>
              <a:rPr lang="az-Latn-AZ" sz="1400"/>
              <a:t>isə göstərir ki, əgər plan hələ istifadəçi abunəsində istifadə olunursa, onu silmək mümkün olmayacaq.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payment_id </a:t>
            </a:r>
            <a:r>
              <a:rPr lang="az-Latn-AZ" sz="1400"/>
              <a:t>- Bu sətir user_subscriptions cədvəlində payment_id sütununu yaradır və onu payments cədvəlindəki id ilə əlaqələndirir.</a:t>
            </a:r>
          </a:p>
          <a:p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nullable()</a:t>
            </a:r>
            <a:r>
              <a:rPr lang="az-Latn-AZ" sz="1400"/>
              <a:t> göstərir ki, bu sahə boş qala bilər, yəni bəzən abunəyə ödəniş əlavə edilməyə də bilər.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constrained()</a:t>
            </a:r>
            <a:r>
              <a:rPr lang="az-Latn-AZ" sz="1400"/>
              <a:t> avtomatik olaraq foreign key yaradır və referans etdiyi payments.id-yə bağlayır.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onDelete('set null') </a:t>
            </a:r>
            <a:r>
              <a:rPr lang="az-Latn-AZ" sz="1400"/>
              <a:t>isə o deməkdir ki, əgər ödəniş silinərsə, payment_id sahəsi avtomatik olaraq NULL olacaq və digər abunə məlumatları qorunacaq.</a:t>
            </a:r>
          </a:p>
          <a:p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45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09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starts_at  </a:t>
            </a:r>
            <a:r>
              <a:rPr lang="az-Latn-AZ" sz="1400"/>
              <a:t>- Bu sətir starts_at adlı sütunu timestamp tipində yaradır, yəni abunənin başlanma vaxtını saxlayır. Bu sahə istifadə olunur ki, sistem abunənin aktiv olduğu tarixdən etibarən funksionallığı hesablaya və izləyə bilsin.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expires_at</a:t>
            </a:r>
            <a:r>
              <a:rPr lang="az-Latn-AZ" sz="1400"/>
              <a:t>  - Bu sətir expires_at adlı sütunu timestamp tipində yaradır və abunənin bitmə tarixini saxlayır. Bu sahə istifadə olunur ki, sistem abunənin müddəti keçdiyi zaman avtomatik olaraq statusu yeniləyə bilsin.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 b="1"/>
              <a:t>expires_at</a:t>
            </a:r>
            <a:r>
              <a:rPr lang="az-Latn-AZ" sz="1400"/>
              <a:t> sütunu abunəliyin bitmə tarixini izləyir, ona görə də avtomatik yeniləmə etmədən də istifadə etmək mümkündür: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Sistemdə </a:t>
            </a:r>
            <a:r>
              <a:rPr lang="az-Latn-AZ" sz="1400" b="1"/>
              <a:t>cron job </a:t>
            </a:r>
            <a:r>
              <a:rPr lang="az-Latn-AZ" sz="1400"/>
              <a:t>və ya </a:t>
            </a:r>
            <a:r>
              <a:rPr lang="az-Latn-AZ" sz="1400" b="1"/>
              <a:t>scheduled task </a:t>
            </a:r>
            <a:r>
              <a:rPr lang="az-Latn-AZ" sz="1400"/>
              <a:t>istifadə edərək hər gün expires_at-ı yoxlaya bilərsiz.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Əgər expires_at keçibsə, istifadəçinin statusunu expired edirsiz və notification göndərərək abunəliyi yeniləməsi üçün xəbərdarlıq edə bilərsiz.</a:t>
            </a:r>
          </a:p>
          <a:p>
            <a:pPr>
              <a:lnSpc>
                <a:spcPct val="150000"/>
              </a:lnSpc>
            </a:pPr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enum('status’) </a:t>
            </a:r>
            <a:r>
              <a:rPr lang="az-Latn-AZ" sz="1400"/>
              <a:t>- Bu sətir </a:t>
            </a:r>
            <a:r>
              <a:rPr lang="az-Latn-AZ" sz="1400" b="1"/>
              <a:t>user_subscriptions</a:t>
            </a:r>
            <a:r>
              <a:rPr lang="az-Latn-AZ" sz="1400"/>
              <a:t>-da abunəliyin hazırkı vəziyyətini (active, expired və ya cancelled) saxlayır və yeni abunə üçün default olaraq </a:t>
            </a:r>
            <a:r>
              <a:rPr lang="az-Latn-AZ" sz="1400" b="1"/>
              <a:t>active</a:t>
            </a:r>
            <a:r>
              <a:rPr lang="az-Latn-AZ" sz="1400"/>
              <a:t> təyin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auto_renew </a:t>
            </a:r>
            <a:r>
              <a:rPr lang="az-Latn-AZ" sz="1400"/>
              <a:t>- Bu sətir abunəliyin avtomatik yenilənib-yenilənməyəcəyini göstərir. default(true) isə yeni abunələr üçün standart olaraq avtomatik yeniləmənin aktiv olduğunu bildirir.</a:t>
            </a:r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reminder_sent_at </a:t>
            </a:r>
            <a:r>
              <a:rPr lang="az-Latn-AZ" sz="1400"/>
              <a:t>- Bu sətir abunəliyin bitməsinə 7 gün qalmış xatırlatma e-poçtunun göndərildiyi vaxtı saxlayır.</a:t>
            </a:r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deactivated_at</a:t>
            </a:r>
            <a:r>
              <a:rPr lang="az-Latn-AZ" sz="1400"/>
              <a:t> - Bu sətir, abunəliyin müddəti bitdiyi zamanı saxlayır. Bu sahə istifadə olunur ki, sistem abunəliyi deaktiv edib müvafiq funksionallığı dayandıra bilsin.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cancelled_at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sətir abunəliyin </a:t>
            </a:r>
            <a:r>
              <a:rPr lang="en-US" sz="1400" b="1"/>
              <a:t>istifadəçi və ya admin tərəfindən ləğv edildiyi tarixi</a:t>
            </a:r>
            <a:r>
              <a:rPr lang="en-US" sz="1400"/>
              <a:t> saxlayır.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cancellation_reason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sətir isə abunəliyin ləğv edilmə səbəbini </a:t>
            </a:r>
            <a:r>
              <a:rPr lang="en-US" sz="1400" b="1"/>
              <a:t>istifadəçi və ya admin tərəfindən daxil edilmiş mətni</a:t>
            </a:r>
            <a:r>
              <a:rPr lang="en-US" sz="1400"/>
              <a:t> saxlamaq üçün istifadə olunur.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13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user_subscription_id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hər xatırlatmanın hansı abunə üçün göndərildiyini göstərir. Sistem bu sahəni istifadə edərək abunəliyə bağlı bütün xatırlatmaları izləyə və idarə edə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sent_at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xatırlatma e-poçtunun həqiqətən göndərildiyi tarixi və saatı saxlayır. Beləliklə sistem hansı gün və saatda xatırlatmanın baş verdiyini izləyə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reminder_day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sahə abunəliyin bitməsinə neçə gün qalmış xatırlatmanın göndərildiyini göstərir (məsələn, 7, 6, 5, … 1 gün). Sistem bu dəyərlə xatırlatma kampaniyalarını düzgün planlaya və avtomatlaşdırılmış mesajlar göndərə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email_status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xatırlatma e-poçtunun uğurla göndərilib-göndərilmədiyini göstərir (sent, failed, bounced (Göndərilən e-poçtun alıcı server tərəfindən qəbul edilməyib geri qayıtdığını göstərir) ).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error_message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sahə xatırlatma göndərilməsi zamanı yaranan səhv və ya uğursuzluq mesajını saxlayır. Sistem və ya admin bu məlumatı istifadə edərək problem səbəbini təhlil edib həll yollarını tətbiq edə bilir.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B29F5-76E4-B8C9-3373-4C67599B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97" y="3017520"/>
            <a:ext cx="5484003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43AAB-F764-3B24-EECB-006ACFBC9934}"/>
              </a:ext>
            </a:extLst>
          </p:cNvPr>
          <p:cNvSpPr txBox="1"/>
          <p:nvPr/>
        </p:nvSpPr>
        <p:spPr>
          <a:xfrm>
            <a:off x="0" y="4937760"/>
            <a:ext cx="671307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z-Latn-AZ" sz="1600"/>
              <a:t>Burada </a:t>
            </a:r>
            <a:r>
              <a:rPr lang="ru-RU" sz="1600"/>
              <a:t>Admin əl ilə heç nə yazmır – sistem avtomatik olaraq doldurur. Məsələn, cron job və ya scheduler hər gün və ya müəyyən vaxtlarda işləyir, bitməyə 7 gün qalmış, 6 gün qalmış və s. xatırlatma mesajlarını göndərir və göndərilmə zamanı subscription_reminders cədvəlini öz proqramı ilə yeniləyir.</a:t>
            </a:r>
          </a:p>
        </p:txBody>
      </p:sp>
    </p:spTree>
    <p:extLst>
      <p:ext uri="{BB962C8B-B14F-4D97-AF65-F5344CB8AC3E}">
        <p14:creationId xmlns:p14="http://schemas.microsoft.com/office/powerpoint/2010/main" val="2417014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46702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parent_id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sütun categories cədvəlindəki digər bir kateqoriyaya referans verir.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nullable() </a:t>
            </a:r>
            <a:r>
              <a:rPr lang="en-US" sz="1400"/>
              <a:t>olduğu üçün ana kateqoriya olmadan da daxil edilə bilər.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constrained('categories') </a:t>
            </a:r>
            <a:r>
              <a:rPr lang="en-US" sz="1400"/>
              <a:t>foreign key olaraq parent_id-ni eyni cədvəldəki id-yə bağlayır.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onDelete('cascade') </a:t>
            </a:r>
            <a:r>
              <a:rPr lang="en-US" sz="1400"/>
              <a:t>parametrinə görə, əgər parent kateqoriya silinsə, bütün child kateqoriyalar da avtomatik silinir.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Bu üsul parent-child əlaqələrini qoruyur və verilənlər bazasında tutarlılığı təmin edir.</a:t>
            </a:r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name</a:t>
            </a:r>
            <a:r>
              <a:rPr lang="az-Latn-AZ" sz="1400"/>
              <a:t> - </a:t>
            </a:r>
            <a:r>
              <a:rPr lang="en-US" sz="1400"/>
              <a:t>Kateqoriyanın adı üçün istifadə olunur və boş ola bilməz.</a:t>
            </a:r>
            <a:br>
              <a:rPr lang="en-US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slug</a:t>
            </a:r>
            <a:r>
              <a:rPr lang="az-Latn-AZ" sz="1400"/>
              <a:t> - URL və identifikasiya üçün istifadə olunan unikal bir dəyərdir.</a:t>
            </a:r>
            <a:br>
              <a:rPr lang="en-US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description</a:t>
            </a:r>
            <a:r>
              <a:rPr lang="az-Latn-AZ" sz="1400"/>
              <a:t> - Kateqoriyanın təsviri üçün istifadə olunur və boş qala bilər.</a:t>
            </a:r>
            <a:br>
              <a:rPr lang="en-US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icon</a:t>
            </a:r>
            <a:r>
              <a:rPr lang="az-Latn-AZ" sz="1400"/>
              <a:t> - </a:t>
            </a:r>
            <a:r>
              <a:rPr lang="en-US" sz="1400"/>
              <a:t>Kateqoriya üçün simvolik ikon saxlamaq üçün istifadə olunur və boş qala bilər.</a:t>
            </a:r>
            <a:br>
              <a:rPr lang="en-US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image</a:t>
            </a:r>
            <a:r>
              <a:rPr lang="az-Latn-AZ" sz="1400"/>
              <a:t> - </a:t>
            </a:r>
            <a:r>
              <a:rPr lang="en-US" sz="1400"/>
              <a:t>Kateqoriyaya aid şəkil saxlamaq üçün istifadə olunur və doldurulması məcburi deyil.</a:t>
            </a:r>
            <a:br>
              <a:rPr lang="en-US" sz="1400"/>
            </a:b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B7133-4DB4-BD11-BF6C-8530D607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"/>
          <a:stretch/>
        </p:blipFill>
        <p:spPr>
          <a:xfrm>
            <a:off x="5468642" y="0"/>
            <a:ext cx="672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6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46702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level</a:t>
            </a:r>
            <a:r>
              <a:rPr lang="az-Latn-AZ" sz="1400"/>
              <a:t> -</a:t>
            </a:r>
            <a:r>
              <a:rPr lang="en-US" sz="1400"/>
              <a:t> Bu sütun kateqoriyanın dərinlik səviyyəsini göstərir.</a:t>
            </a:r>
          </a:p>
          <a:p>
            <a:endParaRPr lang="en-US" sz="1400"/>
          </a:p>
          <a:p>
            <a:r>
              <a:rPr lang="en-US" sz="1400" b="1"/>
              <a:t>default(1) </a:t>
            </a:r>
            <a:r>
              <a:rPr lang="en-US" sz="1400"/>
              <a:t>ilə hər yeni kateqoriya birinci səviyyədən başlayır.</a:t>
            </a:r>
            <a:br>
              <a:rPr lang="en-US" sz="1400"/>
            </a:br>
            <a:endParaRPr lang="en-US" sz="1400"/>
          </a:p>
          <a:p>
            <a:r>
              <a:rPr lang="en-US" sz="1400"/>
              <a:t>Sistem çoxsəviyyəli nesting (sub-category) üçün bu səviyyəni izləyir.</a:t>
            </a:r>
            <a:r>
              <a:rPr lang="az-Latn-AZ" sz="1400"/>
              <a:t> </a:t>
            </a:r>
            <a:br>
              <a:rPr lang="en-US" sz="1400"/>
            </a:br>
            <a:endParaRPr lang="en-US" sz="1400"/>
          </a:p>
          <a:p>
            <a:r>
              <a:rPr lang="en-US" sz="1400"/>
              <a:t>integer tipi sayısal dəyərləri dəqiq saxlayır və hesablama üçün uyğundur.</a:t>
            </a:r>
            <a:br>
              <a:rPr lang="en-US" sz="1400"/>
            </a:br>
            <a:endParaRPr lang="en-US" sz="1400"/>
          </a:p>
          <a:p>
            <a:r>
              <a:rPr lang="en-US" sz="1400"/>
              <a:t>Bu sütun hər kateqoriyanın hansı səviyyədə olduğunu müəyyən etmək üçün istifadə olunur.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en-US" sz="1400"/>
              <a:t>Admin paneldə bu səviyyəni təyin etmək üçün adətən dropdown/select elementi istifadə olunur. </a:t>
            </a:r>
            <a:br>
              <a:rPr lang="az-Latn-AZ" sz="1400"/>
            </a:br>
            <a:br>
              <a:rPr lang="az-Latn-AZ" sz="1400"/>
            </a:br>
            <a:r>
              <a:rPr lang="en-US" sz="1400"/>
              <a:t>Hər səviyyə (1, 2, 3 və s.) seçim kimi göstərilir və admin yeni kateqoriya əlavə edərkən uyğun dərinliyi seçə bilir.</a:t>
            </a:r>
            <a:br>
              <a:rPr lang="en-US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path</a:t>
            </a:r>
            <a:r>
              <a:rPr lang="az-Latn-AZ" sz="1400"/>
              <a:t> - bu sütunu kateqoriyanın bütün valideynlərinin IDsini bir yerdə saxlayır, yəni “bu kateqoriya haradan gəlib” məlumatını verir.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sort_order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is_active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meta_title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meta_description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55173-9FAA-81CA-382B-9F4F7607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"/>
          <a:stretch/>
        </p:blipFill>
        <p:spPr>
          <a:xfrm>
            <a:off x="5468642" y="0"/>
            <a:ext cx="672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9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4670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path</a:t>
            </a:r>
            <a:r>
              <a:rPr lang="az-Latn-AZ" sz="1400"/>
              <a:t> - bu sütunu kateqoriyanın bütün valideynlərinin IDsini bir yerdə saxlayır, yəni “bu kateqoriya haradan gəlib” məlumatını verir.</a:t>
            </a:r>
          </a:p>
          <a:p>
            <a:endParaRPr lang="az-Latn-AZ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Electronics → root kateqoriya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id = 1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parent_id = null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path = null (çünki valideyni yoxdur)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Phones → sub-category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id = 5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parent_id = 1 (parent = Electronics)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path = "1" (yalnız valideyni Electronics)</a:t>
            </a:r>
            <a:br>
              <a:rPr lang="az-Latn-AZ" sz="1400"/>
            </a:b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iPhone → sub-sub-category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id = 12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parent_id = 5 (parent = Phones)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400"/>
              <a:t>path = "1/5" (valideynlər: Electronics → Phones)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Beləliklə, məsələn, iPhone kateqoriyasını göstərərkən path-a baxıb bütün valideynləri ilə birlikdə breadcrumb və ya tree rendering etmək olar.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55173-9FAA-81CA-382B-9F4F7607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"/>
          <a:stretch/>
        </p:blipFill>
        <p:spPr>
          <a:xfrm>
            <a:off x="5468642" y="0"/>
            <a:ext cx="672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08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4670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sort_order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kateqoriyaların sıralamasını müəyyən edir.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is_active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kateqoriyanın aktiv olub olmadığını göstərir, yeni kateqoriyalar default aktivdir.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meta_title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SEO üçün meta title saxlanılır və doldurulması məcburi deyil.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meta_description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SEO üçün meta description saxlanılır və boş qala bilər.</a:t>
            </a:r>
            <a:br>
              <a:rPr lang="az-Latn-AZ" sz="1400"/>
            </a:br>
            <a:br>
              <a:rPr lang="az-Latn-AZ" sz="1400"/>
            </a:b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55173-9FAA-81CA-382B-9F4F7607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94"/>
          <a:stretch/>
        </p:blipFill>
        <p:spPr>
          <a:xfrm>
            <a:off x="5468642" y="0"/>
            <a:ext cx="6721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89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EA24A-8F00-CB6F-A97D-85817CA2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43" y="1233953"/>
            <a:ext cx="5738357" cy="5624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023D5-9278-E564-CDC6-DB3C63C6B314}"/>
              </a:ext>
            </a:extLst>
          </p:cNvPr>
          <p:cNvSpPr txBox="1"/>
          <p:nvPr/>
        </p:nvSpPr>
        <p:spPr>
          <a:xfrm>
            <a:off x="0" y="0"/>
            <a:ext cx="1219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requires_price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sütun, listing type üçün qiymət daxil edilməsinin tələb olunub-olunmayacağını göstərir.</a:t>
            </a:r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400"/>
          </a:p>
          <a:p>
            <a:r>
              <a:rPr lang="en-US" sz="1400"/>
              <a:t>Əgər true olarsa, istifadəçi məhsul əlavə edərkən qiymət mütləq daxil etməlidir.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false olarsa, bu listing type üçün qiymət tələb olunmur, məsələn hədiyyə və ya barter elanlarında istifadə olunur.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354714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460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5857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11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6560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60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2629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401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137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0395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441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9291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4814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207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111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041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7504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74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8406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8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126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118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5543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527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835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330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8277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6449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54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5323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6351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3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111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85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91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3626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446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573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9560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6577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8183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82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1275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6535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7779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248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7055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552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9931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4207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24521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741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10330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4492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389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5284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7132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0149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29829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971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94704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62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7981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5678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4621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676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049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2152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78709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020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1688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48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106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Vacib qeyd</a:t>
            </a:r>
            <a:r>
              <a:rPr lang="az-Latn-AZ"/>
              <a:t>: Əgər </a:t>
            </a:r>
            <a:r>
              <a:rPr lang="az-Latn-AZ" b="1"/>
              <a:t>MORPHS</a:t>
            </a:r>
            <a:r>
              <a:rPr lang="az-Latn-AZ"/>
              <a:t> varsa: </a:t>
            </a:r>
            <a:r>
              <a:rPr lang="az-Latn-AZ" b="1">
                <a:solidFill>
                  <a:srgbClr val="FF0000"/>
                </a:solidFill>
              </a:rPr>
              <a:t>$table-&gt;morphs('tokenable’); </a:t>
            </a:r>
            <a:r>
              <a:rPr lang="az-Latn-AZ"/>
              <a:t>onda ayrı-ayrı aşağıdakı kimi yazmağa ehtiyac yoxdur, çünki həmin morphs, bu iki sətri avtomatik yaradır + indeksləyir.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AF850-3462-4C8B-35EC-E12968B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04" y="2052536"/>
            <a:ext cx="8054696" cy="479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EB95-63EF-1966-2073-3403E978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57"/>
            <a:ext cx="509060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Default cədvəlləri migrate edirik.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BB377-B161-F5C4-8BB3-032D1D3F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935350"/>
            <a:ext cx="105698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800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Yaradılması vacib olan faylların adları və hansı qovluqda yaradılmasını vizualizasiya edən tree strukturu.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az-Latn-AZ"/>
              <a:t>Başqa bir tree növbəti slayd da...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4E049-FBF0-C515-8182-F45CEEE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65" y="0"/>
            <a:ext cx="4184514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5BD1-8FB3-3B82-70EB-7EC8135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21" y="0"/>
            <a:ext cx="560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369641"/>
            <a:ext cx="1219037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highlight>
                  <a:srgbClr val="00FF00"/>
                </a:highlight>
              </a:rPr>
              <a:t>Qızıl qayda</a:t>
            </a:r>
            <a:r>
              <a:rPr lang="az-Latn-AZ"/>
              <a:t>:  </a:t>
            </a:r>
            <a:r>
              <a:rPr lang="az-Latn-AZ" b="1"/>
              <a:t>Foreign key </a:t>
            </a:r>
            <a:r>
              <a:rPr lang="az-Latn-AZ"/>
              <a:t>olan cədvəl, istinad etdiyi cədvəldən </a:t>
            </a:r>
            <a:r>
              <a:rPr lang="az-Latn-AZ" b="1"/>
              <a:t>SONRA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 b="1"/>
              <a:t>Yəni</a:t>
            </a:r>
            <a:r>
              <a:rPr lang="en-US"/>
              <a:t>: user_subscriptions.payment_id → payments.id</a:t>
            </a:r>
            <a:endParaRPr lang="az-Latn-AZ"/>
          </a:p>
          <a:p>
            <a:endParaRPr lang="az-Latn-AZ"/>
          </a:p>
          <a:p>
            <a:r>
              <a:rPr lang="en-US"/>
              <a:t>Bu o deməkdir ki </a:t>
            </a:r>
            <a:r>
              <a:rPr lang="en-US" b="1"/>
              <a:t>user_subscriptions </a:t>
            </a:r>
            <a:r>
              <a:rPr lang="en-US"/>
              <a:t>cədvəli </a:t>
            </a:r>
            <a:r>
              <a:rPr lang="en-US" b="1"/>
              <a:t>payments</a:t>
            </a:r>
            <a:r>
              <a:rPr lang="en-US"/>
              <a:t> cədvəlinə bağlıdır.</a:t>
            </a:r>
            <a:r>
              <a:rPr lang="az-Latn-AZ"/>
              <a:t> Deməli mütləq birinci </a:t>
            </a:r>
            <a:r>
              <a:rPr lang="az-Latn-AZ" b="1"/>
              <a:t>payments</a:t>
            </a:r>
            <a:r>
              <a:rPr lang="az-Latn-AZ"/>
              <a:t> sonra isə </a:t>
            </a:r>
            <a:r>
              <a:rPr lang="en-US" b="1"/>
              <a:t>user_subscriptions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/>
              <a:t>Migration ardıcıllığı (YANLIŞ)</a:t>
            </a:r>
            <a:r>
              <a:rPr lang="az-Latn-AZ"/>
              <a:t>: 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Migration işləyərkən </a:t>
            </a:r>
            <a:r>
              <a:rPr lang="en-US" b="1"/>
              <a:t>user_subscriptions</a:t>
            </a:r>
            <a:r>
              <a:rPr lang="az-Latn-AZ"/>
              <a:t> birinci işlədiyi və </a:t>
            </a:r>
            <a:r>
              <a:rPr lang="en-US"/>
              <a:t>payments hələ </a:t>
            </a:r>
            <a:r>
              <a:rPr lang="az-Latn-AZ"/>
              <a:t>işləyənə qədər </a:t>
            </a:r>
            <a:r>
              <a:rPr lang="en-US"/>
              <a:t>mövcud </a:t>
            </a:r>
            <a:r>
              <a:rPr lang="az-Latn-AZ"/>
              <a:t>olmadığı üçün xəta çıxar: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highlight>
                  <a:srgbClr val="FFFF00"/>
                </a:highlight>
              </a:rPr>
              <a:t>SQLSTATE[HY000]: General error: 1215 Cannot add foreign key constraint Base table or view not found: payments</a:t>
            </a:r>
            <a:endParaRPr lang="az-Latn-AZ" sz="1400">
              <a:highlight>
                <a:srgbClr val="FFFF00"/>
              </a:highlight>
            </a:endParaRPr>
          </a:p>
          <a:p>
            <a:endParaRPr lang="az-Latn-AZ"/>
          </a:p>
          <a:p>
            <a:endParaRPr lang="az-Latn-AZ"/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en-US"/>
              <a:t>Bəs “</a:t>
            </a:r>
            <a:r>
              <a:rPr lang="en-US" b="1"/>
              <a:t>Payment</a:t>
            </a:r>
            <a:r>
              <a:rPr lang="en-US"/>
              <a:t> migration gəlməlidir </a:t>
            </a:r>
            <a:r>
              <a:rPr lang="en-US" b="1"/>
              <a:t>UserSubscription</a:t>
            </a:r>
            <a:r>
              <a:rPr lang="en-US"/>
              <a:t> dan </a:t>
            </a:r>
            <a:r>
              <a:rPr lang="en-US" b="1">
                <a:solidFill>
                  <a:srgbClr val="FF0000"/>
                </a:solidFill>
              </a:rPr>
              <a:t>SONRA</a:t>
            </a:r>
            <a:r>
              <a:rPr lang="en-US"/>
              <a:t>” nə vaxt doğrudur?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Bu yalnız bir halda mümkündür. Əgər FK</a:t>
            </a:r>
            <a:r>
              <a:rPr lang="az-Latn-AZ" sz="1400"/>
              <a:t> (</a:t>
            </a:r>
            <a:r>
              <a:rPr lang="az-Latn-AZ" sz="1400" b="1">
                <a:solidFill>
                  <a:srgbClr val="FF0000"/>
                </a:solidFill>
              </a:rPr>
              <a:t>foreignId</a:t>
            </a:r>
            <a:r>
              <a:rPr lang="az-Latn-AZ" sz="1400"/>
              <a:t>)</a:t>
            </a:r>
            <a:r>
              <a:rPr lang="en-US" sz="1400"/>
              <a:t> əvvəl NULLABLE yazılırsa (advanced workaround)</a:t>
            </a:r>
            <a:endParaRPr lang="az-Latn-AZ" sz="1400"/>
          </a:p>
          <a:p>
            <a:endParaRPr lang="az-Latn-AZ"/>
          </a:p>
          <a:p>
            <a:endParaRPr lang="az-Latn-AZ"/>
          </a:p>
          <a:p>
            <a:r>
              <a:rPr lang="en-US" sz="1600"/>
              <a:t>Daha sonra AYRI migration ilə FK əlavə edilir</a:t>
            </a:r>
            <a:r>
              <a:rPr lang="az-Latn-AZ" sz="1600"/>
              <a:t>. Buna heç girişməyə dəymir çünki: daha mürəkkəbdir, daha çox migration tələb edir, beginner üçün risklidir, rollback zamanı baş ağrısı yaradır. Production-da tövsiyə edilmir, əgər məcbur deyilsənsə.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0853A-3D4A-BEBC-61EF-BC975424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833"/>
            <a:ext cx="1752752" cy="556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9FDC5-04E1-A547-365A-099A8626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248"/>
            <a:ext cx="5273497" cy="41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8190F-B097-0CC1-D812-56DFE69DE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771"/>
            <a:ext cx="4298052" cy="373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B5772-5DC5-3BEB-A05E-A9893CEB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7955"/>
            <a:ext cx="3436918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41400-AD98-DB7A-4FA5-813C4C6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8" y="0"/>
            <a:ext cx="5968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52DE2-A438-1A0E-5956-7B8DAE02A758}"/>
              </a:ext>
            </a:extLst>
          </p:cNvPr>
          <p:cNvGrpSpPr/>
          <p:nvPr/>
        </p:nvGrpSpPr>
        <p:grpSpPr>
          <a:xfrm>
            <a:off x="1" y="0"/>
            <a:ext cx="3755571" cy="6848271"/>
            <a:chOff x="1" y="0"/>
            <a:chExt cx="3755571" cy="68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90B420-6349-9B2A-F778-9E9F108CD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3755571" cy="34289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E5B3A3-1CCA-43DC-2465-512DDADB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419272"/>
              <a:ext cx="3751227" cy="3428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9C427C-7A0D-5AFF-D89C-CDF361CFF84B}"/>
              </a:ext>
            </a:extLst>
          </p:cNvPr>
          <p:cNvGrpSpPr/>
          <p:nvPr/>
        </p:nvGrpSpPr>
        <p:grpSpPr>
          <a:xfrm>
            <a:off x="4423452" y="0"/>
            <a:ext cx="3751227" cy="5823687"/>
            <a:chOff x="4423452" y="0"/>
            <a:chExt cx="3751227" cy="58236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DD22CF-E547-BAE4-7F9D-337E80C5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452" y="0"/>
              <a:ext cx="3751227" cy="39295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877BC3-C7A1-3679-4FAF-723DE120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3452" y="3929564"/>
              <a:ext cx="3751227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862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Independent tables </a:t>
            </a:r>
            <a:r>
              <a:rPr lang="az-Latn-AZ" sz="1400"/>
              <a:t>— başqa heç bir cədvələ foreign key ilə bağlı olmayan cədvəllərdir. Bunlar yalnız öz məlumatını saxlayır, heç kimə istinad etmir. </a:t>
            </a:r>
          </a:p>
          <a:p>
            <a:endParaRPr lang="az-Latn-AZ" sz="1400"/>
          </a:p>
          <a:p>
            <a:r>
              <a:rPr lang="az-Latn-AZ" sz="1400"/>
              <a:t>Ona görə də ən əvvəl yaradılmalıdırlar. Məsələn: </a:t>
            </a:r>
            <a:r>
              <a:rPr lang="az-Latn-AZ" sz="1400" b="1"/>
              <a:t>categories</a:t>
            </a:r>
            <a:r>
              <a:rPr lang="az-Latn-AZ" sz="1400"/>
              <a:t>, </a:t>
            </a:r>
            <a:r>
              <a:rPr lang="az-Latn-AZ" sz="1400" b="1"/>
              <a:t>listing_types</a:t>
            </a:r>
            <a:r>
              <a:rPr lang="az-Latn-AZ" sz="1400"/>
              <a:t>, </a:t>
            </a:r>
            <a:r>
              <a:rPr lang="az-Latn-AZ" sz="1400" b="1"/>
              <a:t>variants </a:t>
            </a:r>
            <a:r>
              <a:rPr lang="az-Latn-AZ" sz="1400"/>
              <a:t>cədvəllərinin içində başqa cədvələ FK yoxdur, başqaları bunlara istinad edir.</a:t>
            </a:r>
          </a:p>
          <a:p>
            <a:endParaRPr lang="az-Latn-AZ" sz="1400"/>
          </a:p>
          <a:p>
            <a:r>
              <a:rPr lang="az-Latn-AZ" sz="1400" b="1"/>
              <a:t>listings</a:t>
            </a:r>
            <a:r>
              <a:rPr lang="az-Latn-AZ" sz="1400"/>
              <a:t> cədvəli </a:t>
            </a:r>
            <a:r>
              <a:rPr lang="az-Latn-AZ" sz="1400" b="1"/>
              <a:t>categories, users, listing_types </a:t>
            </a:r>
            <a:r>
              <a:rPr lang="az-Latn-AZ" sz="1400"/>
              <a:t>və s. cədvəllərə FK ilə bağlıdır. Əgər bunlar əvvəl yaranmasa, </a:t>
            </a:r>
            <a:r>
              <a:rPr lang="az-Latn-AZ" sz="1400" b="1"/>
              <a:t>listings</a:t>
            </a:r>
            <a:r>
              <a:rPr lang="az-Latn-AZ" sz="1400"/>
              <a:t> </a:t>
            </a:r>
            <a:r>
              <a:rPr lang="az-Latn-AZ" sz="1400">
                <a:highlight>
                  <a:srgbClr val="FFFF00"/>
                </a:highlight>
              </a:rPr>
              <a:t>migration-u xəta</a:t>
            </a:r>
            <a:r>
              <a:rPr lang="az-Latn-AZ" sz="1400"/>
              <a:t> verəcək.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Loru desək, başqalarına dayaq olan cədvəl əvvəl, başqasına söykənən cədvəl sonra yaradılmalıdır.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7ED35-27EF-0734-BC65-CFA37302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40" y="2031324"/>
            <a:ext cx="5732260" cy="48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Polymorphic relation </a:t>
            </a:r>
            <a:r>
              <a:rPr lang="az-Latn-AZ" sz="1400"/>
              <a:t>o deməkdir ki, bir cədvəl birdən çox cədvələ aid ola bilir. </a:t>
            </a:r>
          </a:p>
          <a:p>
            <a:endParaRPr lang="az-Latn-AZ" sz="1400"/>
          </a:p>
          <a:p>
            <a:r>
              <a:rPr lang="az-Latn-AZ" sz="1400" b="1"/>
              <a:t>Məsələn payments</a:t>
            </a:r>
            <a:r>
              <a:rPr lang="az-Latn-AZ" sz="1400"/>
              <a:t>: yəni payment həm orders cədvəlinə, həm də user_subscriptions cədvəlinə bağlana bilər.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</a:t>
            </a:r>
            <a:r>
              <a:rPr lang="en-US" sz="1400" b="1"/>
              <a:t>payments</a:t>
            </a:r>
            <a:r>
              <a:rPr lang="en-US" sz="1400"/>
              <a:t> </a:t>
            </a:r>
            <a:r>
              <a:rPr lang="az-Latn-AZ" sz="1400"/>
              <a:t>cədvəli </a:t>
            </a:r>
            <a:r>
              <a:rPr lang="en-US" sz="1400"/>
              <a:t>əvvəl yaradıl</a:t>
            </a:r>
            <a:r>
              <a:rPr lang="az-Latn-AZ" sz="1400"/>
              <a:t>arsa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orders</a:t>
            </a:r>
            <a:r>
              <a:rPr lang="en-US" sz="1400"/>
              <a:t> və </a:t>
            </a:r>
            <a:r>
              <a:rPr lang="en-US" sz="1400" b="1"/>
              <a:t>user_subscriptions </a:t>
            </a:r>
            <a:r>
              <a:rPr lang="en-US" sz="1400"/>
              <a:t>hələ mövcud olmaya bilər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Laravel hansı cədvələ bağlanacağını bilməz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Gələcəkdə relation və validation problemləri çıxar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Polymorphic cədvəl valideynlərini tanımadan yaradıla bilməz, ona görə həmişə axırda gəlir.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02FC9-121B-1FD3-E503-93E84F52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699"/>
            <a:ext cx="12192000" cy="215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A1BCD-5446-991C-37A2-748756D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480"/>
            <a:ext cx="3657917" cy="5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20511-8AB0-870D-9E3E-2343E37B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0821"/>
            <a:ext cx="1988992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6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FF0000"/>
                </a:solidFill>
              </a:rPr>
              <a:t>Pivot / Junction table </a:t>
            </a:r>
            <a:r>
              <a:rPr lang="az-Latn-AZ"/>
              <a:t>iki cədvəl arasında </a:t>
            </a:r>
            <a:r>
              <a:rPr lang="az-Latn-AZ" b="1">
                <a:solidFill>
                  <a:srgbClr val="0070C0"/>
                </a:solidFill>
              </a:rPr>
              <a:t>many-to-many</a:t>
            </a:r>
            <a:r>
              <a:rPr lang="az-Latn-AZ"/>
              <a:t> əlaqə yaradır.</a:t>
            </a:r>
          </a:p>
          <a:p>
            <a:endParaRPr lang="az-Latn-AZ"/>
          </a:p>
          <a:p>
            <a:r>
              <a:rPr lang="en-US" b="1"/>
              <a:t>category_variants </a:t>
            </a:r>
            <a:r>
              <a:rPr lang="en-US"/>
              <a:t>cədvəli nümunəsində:</a:t>
            </a:r>
            <a:r>
              <a:rPr lang="az-Latn-AZ"/>
              <a:t> bu o deməkdir, category_variants cədvəli iki valideynə birdən bağlıdır.</a:t>
            </a:r>
          </a:p>
          <a:p>
            <a:endParaRPr lang="az-Latn-AZ"/>
          </a:p>
          <a:p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categories yoxdursa → category_id FK yaradıla bilməz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variants yoxdursa → variant_id FK yaradıla bilməz</a:t>
            </a:r>
            <a:endParaRPr lang="az-Latn-AZ"/>
          </a:p>
          <a:p>
            <a:endParaRPr lang="az-Latn-AZ"/>
          </a:p>
          <a:p>
            <a:r>
              <a:rPr lang="az-Latn-AZ"/>
              <a:t>Qısaca: İki valideyni olan cədvəl, hər ikisi yaradıldıqdan sonra gəlməlidir.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3743D-E657-FC3B-14F6-D7A889EF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15" y="5168104"/>
            <a:ext cx="8521085" cy="1689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C99A0-39E2-109F-1315-D37D75FE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39"/>
            <a:ext cx="2232853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4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01A3B-B797-E542-D9EA-E3F9AAF5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34" y="1841517"/>
            <a:ext cx="8053531" cy="30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76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0593A-A7E1-155F-CD05-023C7004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20" y="462869"/>
            <a:ext cx="7867159" cy="59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7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503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onDelete('cascade') </a:t>
            </a:r>
            <a:r>
              <a:rPr lang="az-Latn-AZ" sz="1600"/>
              <a:t>o deməkdir ki, əsas istifadəçi silinərsə, ona bağlı bütün qeydlər avtomatik olaraq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onDelete('set null') </a:t>
            </a:r>
            <a:r>
              <a:rPr lang="az-Latn-AZ" sz="1600"/>
              <a:t>isə əlaqəli istifadəçi silinəndə həmin sahəni silmir, sadəcə dəyəri NULL edir ki məlumat itməsin.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onDelete('restrict') </a:t>
            </a:r>
            <a:r>
              <a:rPr lang="az-Latn-AZ" sz="1600"/>
              <a:t>əsas qeyd hələ istifadə olunursa onun silinməsinə icazə vermir və məlumatın pozulmasının qarşısını alır.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7CCDD-5295-061C-AB06-3A482729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707670"/>
            <a:ext cx="8361680" cy="51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# 1. Check migration order</a:t>
            </a:r>
          </a:p>
          <a:p>
            <a:r>
              <a:rPr lang="az-Latn-AZ" b="1">
                <a:solidFill>
                  <a:srgbClr val="FF0000"/>
                </a:solidFill>
              </a:rPr>
              <a:t>ls -la database/migrations/</a:t>
            </a:r>
          </a:p>
          <a:p>
            <a:endParaRPr lang="az-Latn-AZ"/>
          </a:p>
          <a:p>
            <a:r>
              <a:rPr lang="az-Latn-AZ"/>
              <a:t># 2. Validate syntax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migrate:status</a:t>
            </a:r>
          </a:p>
          <a:p>
            <a:endParaRPr lang="az-Latn-AZ"/>
          </a:p>
          <a:p>
            <a:r>
              <a:rPr lang="az-Latn-AZ"/>
              <a:t># 3. Test in fresh database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az-Latn-AZ"/>
              <a:t># 4. If errors occur, rollback and fix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 --step=5</a:t>
            </a:r>
          </a:p>
          <a:p>
            <a:endParaRPr lang="az-Latn-AZ"/>
          </a:p>
          <a:p>
            <a:r>
              <a:rPr lang="az-Latn-AZ"/>
              <a:t># 5. For production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 –force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# First, ensure Laravel defaults exist</a:t>
            </a:r>
          </a:p>
          <a:p>
            <a:r>
              <a:rPr lang="en-US"/>
              <a:t># Then run phases 1-12 in the corrected order above</a:t>
            </a:r>
          </a:p>
          <a:p>
            <a:endParaRPr lang="en-US"/>
          </a:p>
          <a:p>
            <a:r>
              <a:rPr lang="en-US"/>
              <a:t># After all migrations are created, run:</a:t>
            </a:r>
          </a:p>
          <a:p>
            <a:r>
              <a:rPr lang="en-US" b="1">
                <a:solidFill>
                  <a:srgbClr val="FF0000"/>
                </a:solidFill>
              </a:rPr>
              <a:t>php artisan migrate:fresh --seed</a:t>
            </a:r>
            <a:endParaRPr lang="ru-RU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9E40D-9F45-7AB2-FA75-8487F51A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75" y="0"/>
            <a:ext cx="4847903" cy="476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41513-D5AC-856B-374E-BE7BD5E6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96" y="5472884"/>
            <a:ext cx="4847904" cy="13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6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52730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PHASE 13 — ACTIVITY LOGGING (Optional - Use Package)</a:t>
            </a:r>
          </a:p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If using spatie/laravel-activitylog: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composer require spatie/laravel-activitylog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vendor:publish --provider="Spatie\Activitylog\ActivitylogServiceProvider" --tag="activitylog-migrations"</a:t>
            </a:r>
          </a:p>
          <a:p>
            <a:r>
              <a:rPr lang="az-Latn-AZ" sz="1100"/>
              <a:t># Or create manually: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make:model ActivityLog -m </a:t>
            </a:r>
            <a:r>
              <a:rPr lang="az-Latn-AZ" sz="1100"/>
              <a:t>       # depends on: polymorphic relations</a:t>
            </a:r>
            <a:endParaRPr lang="ru-RU" sz="11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184A4-525C-D621-DEC2-7D29E714A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02473"/>
              </p:ext>
            </p:extLst>
          </p:nvPr>
        </p:nvGraphicFramePr>
        <p:xfrm>
          <a:off x="0" y="0"/>
          <a:ext cx="121920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132213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370778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71604558"/>
                    </a:ext>
                  </a:extLst>
                </a:gridCol>
              </a:tblGrid>
              <a:tr h="5145932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queue:table       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  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notifications:table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1 — CORE / LOOKUP TABLES (No Dependencies)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SubscriptionPlan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ListingType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Location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Setting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ShippingZone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ShippingMethod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 –m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2 — USER-DEPENDENT TABLES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Address -m             </a:t>
                      </a:r>
                      <a:endParaRPr lang="en-US" sz="1000"/>
                    </a:p>
                    <a:p>
                      <a:endParaRPr lang="en-US" sz="1000"/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3 — VARIANT STRUCTURE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VariantItem -m          </a:t>
                      </a:r>
                      <a:endParaRPr lang="en-US" sz="1000"/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CategoryVariant -m     </a:t>
                      </a:r>
                      <a:endParaRPr lang="en-US" sz="1000"/>
                    </a:p>
                    <a:p>
                      <a:endParaRPr lang="ru-RU" sz="10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PHASE 4 — LISTINGS DOMAIN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 -m     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ListingImage -m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ListingVariant -m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ProductVariation -m   </a:t>
                      </a:r>
                      <a:endParaRPr lang="az-Latn-AZ" sz="1000" b="1" i="1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5 — PAYMENTS (Before Subscriptions &amp; Orders)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Payment -m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6 — SUBSCRIPTIONS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UserSubscription -m   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SubscriptionReminder -m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7 — ORDERS &amp; TRANSACTIONS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OrderItem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8 — COUPONS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CouponRestriction -m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CouponUsage -m   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9 — SHIPPING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ShippingRate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ListingShipping -m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10 — MESSAGING / COMMUNICATION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 -m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ConversationParticipant -m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Message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11 — REVIEWS &amp; SOCIAL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ReviewResponse -m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SellerRating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Favorite -m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Follow -m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12 — MODERATION &amp; TRACKING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Report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PageView -m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SearchQuery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13 — ACTIVITY LOGGING (Optional - Use Package)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0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5C0D-D9A4-CC47-9015-F0EF6EC2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1" y="0"/>
            <a:ext cx="12240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4319</TotalTime>
  <Words>5286</Words>
  <Application>Microsoft Office PowerPoint</Application>
  <PresentationFormat>Widescreen</PresentationFormat>
  <Paragraphs>819</Paragraphs>
  <Slides>191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113</cp:revision>
  <dcterms:created xsi:type="dcterms:W3CDTF">2026-01-23T13:59:30Z</dcterms:created>
  <dcterms:modified xsi:type="dcterms:W3CDTF">2026-01-26T15:12:25Z</dcterms:modified>
</cp:coreProperties>
</file>